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60" r:id="rId2"/>
    <p:sldId id="261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677" autoAdjust="0"/>
  </p:normalViewPr>
  <p:slideViewPr>
    <p:cSldViewPr snapToGrid="0" snapToObjects="1">
      <p:cViewPr>
        <p:scale>
          <a:sx n="100" d="100"/>
          <a:sy n="100" d="100"/>
        </p:scale>
        <p:origin x="-552" y="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053FF-4BA7-DC40-BC49-DBBA3251DB39}" type="datetimeFigureOut">
              <a:rPr lang="en-US" smtClean="0"/>
              <a:t>7/10/13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5454F8-A0FB-A049-917A-6783257D9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904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9pPr>
          </a:lstStyle>
          <a:p>
            <a:pPr eaLnBrk="1" hangingPunct="1"/>
            <a:fld id="{CE749B1B-5F71-1D43-9A16-54AACF94DB86}" type="slidenum">
              <a:rPr lang="en-AU" sz="1200">
                <a:latin typeface="Arial" charset="0"/>
              </a:rPr>
              <a:pPr eaLnBrk="1" hangingPunct="1"/>
              <a:t>1</a:t>
            </a:fld>
            <a:endParaRPr lang="en-AU" sz="1200">
              <a:latin typeface="Arial" charset="0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9pPr>
          </a:lstStyle>
          <a:p>
            <a:pPr eaLnBrk="1" hangingPunct="1"/>
            <a:fld id="{CE749B1B-5F71-1D43-9A16-54AACF94DB86}" type="slidenum">
              <a:rPr lang="en-AU" sz="1200">
                <a:latin typeface="Arial" charset="0"/>
              </a:rPr>
              <a:pPr eaLnBrk="1" hangingPunct="1"/>
              <a:t>2</a:t>
            </a:fld>
            <a:endParaRPr lang="en-AU" sz="1200">
              <a:latin typeface="Arial" charset="0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9A006-4618-0C4A-982F-C32C8AB14519}" type="datetimeFigureOut">
              <a:rPr lang="en-US" smtClean="0"/>
              <a:t>7/10/13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D01CA-7EE9-0E43-BDBF-06440AB0E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799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9A006-4618-0C4A-982F-C32C8AB14519}" type="datetimeFigureOut">
              <a:rPr lang="en-US" smtClean="0"/>
              <a:t>7/10/13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D01CA-7EE9-0E43-BDBF-06440AB0E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785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9A006-4618-0C4A-982F-C32C8AB14519}" type="datetimeFigureOut">
              <a:rPr lang="en-US" smtClean="0"/>
              <a:t>7/10/13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D01CA-7EE9-0E43-BDBF-06440AB0E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928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9A006-4618-0C4A-982F-C32C8AB14519}" type="datetimeFigureOut">
              <a:rPr lang="en-US" smtClean="0"/>
              <a:t>7/10/13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D01CA-7EE9-0E43-BDBF-06440AB0E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887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9A006-4618-0C4A-982F-C32C8AB14519}" type="datetimeFigureOut">
              <a:rPr lang="en-US" smtClean="0"/>
              <a:t>7/10/13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D01CA-7EE9-0E43-BDBF-06440AB0E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147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9A006-4618-0C4A-982F-C32C8AB14519}" type="datetimeFigureOut">
              <a:rPr lang="en-US" smtClean="0"/>
              <a:t>7/10/13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D01CA-7EE9-0E43-BDBF-06440AB0E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338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9A006-4618-0C4A-982F-C32C8AB14519}" type="datetimeFigureOut">
              <a:rPr lang="en-US" smtClean="0"/>
              <a:t>7/10/13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D01CA-7EE9-0E43-BDBF-06440AB0E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139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9A006-4618-0C4A-982F-C32C8AB14519}" type="datetimeFigureOut">
              <a:rPr lang="en-US" smtClean="0"/>
              <a:t>7/10/13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D01CA-7EE9-0E43-BDBF-06440AB0E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1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9A006-4618-0C4A-982F-C32C8AB14519}" type="datetimeFigureOut">
              <a:rPr lang="en-US" smtClean="0"/>
              <a:t>7/10/13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D01CA-7EE9-0E43-BDBF-06440AB0E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852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9A006-4618-0C4A-982F-C32C8AB14519}" type="datetimeFigureOut">
              <a:rPr lang="en-US" smtClean="0"/>
              <a:t>7/10/13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D01CA-7EE9-0E43-BDBF-06440AB0E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402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9A006-4618-0C4A-982F-C32C8AB14519}" type="datetimeFigureOut">
              <a:rPr lang="en-US" smtClean="0"/>
              <a:t>7/10/13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D01CA-7EE9-0E43-BDBF-06440AB0E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979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9A006-4618-0C4A-982F-C32C8AB14519}" type="datetimeFigureOut">
              <a:rPr lang="en-US" smtClean="0"/>
              <a:t>7/10/13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D01CA-7EE9-0E43-BDBF-06440AB0E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910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5" Type="http://schemas.microsoft.com/office/2007/relationships/hdphoto" Target="../media/hdphoto1.wdp"/><Relationship Id="rId6" Type="http://schemas.openxmlformats.org/officeDocument/2006/relationships/image" Target="../media/image3.jpeg"/><Relationship Id="rId7" Type="http://schemas.microsoft.com/office/2007/relationships/hdphoto" Target="../media/hdphoto2.wdp"/><Relationship Id="rId8" Type="http://schemas.openxmlformats.org/officeDocument/2006/relationships/image" Target="../media/image4.jpeg"/><Relationship Id="rId9" Type="http://schemas.microsoft.com/office/2007/relationships/hdphoto" Target="../media/hdphoto3.wdp"/><Relationship Id="rId10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5" Type="http://schemas.microsoft.com/office/2007/relationships/hdphoto" Target="../media/hdphoto1.wdp"/><Relationship Id="rId6" Type="http://schemas.openxmlformats.org/officeDocument/2006/relationships/image" Target="../media/image3.jpeg"/><Relationship Id="rId7" Type="http://schemas.microsoft.com/office/2007/relationships/hdphoto" Target="../media/hdphoto2.wdp"/><Relationship Id="rId8" Type="http://schemas.openxmlformats.org/officeDocument/2006/relationships/image" Target="../media/image4.jpeg"/><Relationship Id="rId9" Type="http://schemas.microsoft.com/office/2007/relationships/hdphoto" Target="../media/hdphoto3.wdp"/><Relationship Id="rId10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Rectangle 5"/>
          <p:cNvSpPr>
            <a:spLocks noChangeArrowheads="1"/>
          </p:cNvSpPr>
          <p:nvPr/>
        </p:nvSpPr>
        <p:spPr bwMode="auto">
          <a:xfrm>
            <a:off x="142875" y="1134554"/>
            <a:ext cx="8677275" cy="2714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/>
          <a:lstStyle/>
          <a:p>
            <a:pPr algn="ctr">
              <a:defRPr/>
            </a:pPr>
            <a:r>
              <a:rPr lang="en-AU" sz="800" b="1" dirty="0">
                <a:solidFill>
                  <a:schemeClr val="tx1"/>
                </a:solidFill>
                <a:latin typeface="Trajan Pro"/>
                <a:cs typeface="Trajan Pro"/>
              </a:rPr>
              <a:t>PENDANTS    |    NECKLACES    |    EARRINGS     |    RINGS     |    BRACELETS    |    STUDS    |    WEDDING     |  </a:t>
            </a:r>
            <a:r>
              <a:rPr lang="en-AU" sz="800" b="1" dirty="0" smtClean="0">
                <a:solidFill>
                  <a:schemeClr val="tx1"/>
                </a:solidFill>
                <a:latin typeface="Trajan Pro"/>
                <a:cs typeface="Trajan Pro"/>
              </a:rPr>
              <a:t>DESIGN YOUR OWN   |   GIFTS     </a:t>
            </a:r>
            <a:r>
              <a:rPr lang="en-AU" sz="800" b="1" dirty="0">
                <a:solidFill>
                  <a:schemeClr val="tx1"/>
                </a:solidFill>
                <a:latin typeface="Trajan Pro"/>
                <a:cs typeface="Trajan Pro"/>
              </a:rPr>
              <a:t>|     BLOG</a:t>
            </a:r>
          </a:p>
        </p:txBody>
      </p:sp>
      <p:sp>
        <p:nvSpPr>
          <p:cNvPr id="151" name="AutoShape 7"/>
          <p:cNvSpPr>
            <a:spLocks noChangeArrowheads="1"/>
          </p:cNvSpPr>
          <p:nvPr/>
        </p:nvSpPr>
        <p:spPr bwMode="auto">
          <a:xfrm>
            <a:off x="6372225" y="634082"/>
            <a:ext cx="2376488" cy="2159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BFBFBF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en-AU" sz="1050" dirty="0">
                <a:solidFill>
                  <a:srgbClr val="5F5F5F"/>
                </a:solidFill>
                <a:latin typeface="Candara" pitchFamily="34" charset="0"/>
                <a:ea typeface="+mn-ea"/>
                <a:cs typeface="Arial" charset="0"/>
              </a:rPr>
              <a:t>search</a:t>
            </a:r>
          </a:p>
        </p:txBody>
      </p:sp>
      <p:sp>
        <p:nvSpPr>
          <p:cNvPr id="152" name="AutoShape 8"/>
          <p:cNvSpPr>
            <a:spLocks noChangeArrowheads="1"/>
          </p:cNvSpPr>
          <p:nvPr/>
        </p:nvSpPr>
        <p:spPr bwMode="auto">
          <a:xfrm>
            <a:off x="8461375" y="634082"/>
            <a:ext cx="287338" cy="215900"/>
          </a:xfrm>
          <a:prstGeom prst="roundRect">
            <a:avLst>
              <a:gd name="adj" fmla="val 16667"/>
            </a:avLst>
          </a:pr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AU" sz="1050" dirty="0">
                <a:solidFill>
                  <a:srgbClr val="4D4D4D"/>
                </a:solidFill>
                <a:latin typeface="Candara" pitchFamily="34" charset="0"/>
                <a:ea typeface="+mn-ea"/>
                <a:cs typeface="Arial" charset="0"/>
              </a:rPr>
              <a:t>Go</a:t>
            </a:r>
          </a:p>
        </p:txBody>
      </p:sp>
      <p:sp>
        <p:nvSpPr>
          <p:cNvPr id="24593" name="AutoShape 7"/>
          <p:cNvSpPr>
            <a:spLocks noChangeArrowheads="1"/>
          </p:cNvSpPr>
          <p:nvPr/>
        </p:nvSpPr>
        <p:spPr bwMode="auto">
          <a:xfrm>
            <a:off x="6338888" y="44450"/>
            <a:ext cx="2376487" cy="215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rIns="0"/>
          <a:lstStyle/>
          <a:p>
            <a:pPr algn="r"/>
            <a:r>
              <a:rPr lang="en-AU" sz="1100" dirty="0"/>
              <a:t>Login/Register Now | My Cart</a:t>
            </a:r>
          </a:p>
        </p:txBody>
      </p:sp>
      <p:sp>
        <p:nvSpPr>
          <p:cNvPr id="24612" name="TextBox 213"/>
          <p:cNvSpPr txBox="1">
            <a:spLocks noChangeArrowheads="1"/>
          </p:cNvSpPr>
          <p:nvPr/>
        </p:nvSpPr>
        <p:spPr bwMode="auto">
          <a:xfrm>
            <a:off x="3060625" y="-27384"/>
            <a:ext cx="230346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200" b="1" dirty="0">
                <a:solidFill>
                  <a:srgbClr val="000000"/>
                </a:solidFill>
              </a:rPr>
              <a:t>Live Chat | Call 1800 873 767</a:t>
            </a:r>
          </a:p>
        </p:txBody>
      </p:sp>
      <p:pic>
        <p:nvPicPr>
          <p:cNvPr id="5" name="Picture 4" descr="gemtresor-blue-notbold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72" t="79381" b="10653"/>
          <a:stretch/>
        </p:blipFill>
        <p:spPr>
          <a:xfrm>
            <a:off x="35496" y="332656"/>
            <a:ext cx="4058757" cy="648072"/>
          </a:xfrm>
          <a:prstGeom prst="rect">
            <a:avLst/>
          </a:prstGeom>
        </p:spPr>
      </p:pic>
      <p:sp>
        <p:nvSpPr>
          <p:cNvPr id="44" name="Rectangle 64"/>
          <p:cNvSpPr>
            <a:spLocks noChangeArrowheads="1"/>
          </p:cNvSpPr>
          <p:nvPr/>
        </p:nvSpPr>
        <p:spPr bwMode="auto">
          <a:xfrm>
            <a:off x="2263402" y="2580165"/>
            <a:ext cx="6664698" cy="1230997"/>
          </a:xfrm>
          <a:prstGeom prst="rect">
            <a:avLst/>
          </a:prstGeom>
          <a:solidFill>
            <a:srgbClr val="FFFFFF"/>
          </a:solidFill>
          <a:ln w="3175" cmpd="sng">
            <a:noFill/>
          </a:ln>
          <a:effectLst/>
          <a:ex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/>
          <a:lstStyle/>
          <a:p>
            <a:r>
              <a:rPr lang="en-AU" sz="1100" b="1" i="1" dirty="0" smtClean="0">
                <a:solidFill>
                  <a:srgbClr val="000000"/>
                </a:solidFill>
                <a:latin typeface="Calibri" charset="0"/>
              </a:rPr>
              <a:t>About me:</a:t>
            </a:r>
          </a:p>
          <a:p>
            <a:r>
              <a:rPr lang="en-AU" sz="1100" dirty="0" smtClean="0">
                <a:solidFill>
                  <a:srgbClr val="000000"/>
                </a:solidFill>
                <a:latin typeface="Calibri" charset="0"/>
              </a:rPr>
              <a:t>I’m an expert in designing having attended n number of courses and having worked for biggest names in the jewellery industry including Cartier. My designs have won various awards including at the Paris- Milan show 2013. I can give you your dream design </a:t>
            </a:r>
            <a:r>
              <a:rPr lang="en-US" sz="1100" dirty="0" smtClean="0">
                <a:solidFill>
                  <a:srgbClr val="000000"/>
                </a:solidFill>
                <a:latin typeface="Calibri" charset="0"/>
              </a:rPr>
              <a:t>–</a:t>
            </a:r>
            <a:r>
              <a:rPr lang="en-AU" sz="1100" dirty="0" smtClean="0">
                <a:solidFill>
                  <a:srgbClr val="000000"/>
                </a:solidFill>
                <a:latin typeface="Calibri" charset="0"/>
              </a:rPr>
              <a:t> exact to your specs- try me!</a:t>
            </a:r>
          </a:p>
          <a:p>
            <a:endParaRPr lang="en-AU" sz="1100" dirty="0">
              <a:solidFill>
                <a:srgbClr val="000000"/>
              </a:solidFill>
              <a:latin typeface="Calibri" charset="0"/>
            </a:endParaRPr>
          </a:p>
          <a:p>
            <a:r>
              <a:rPr lang="en-AU" sz="1100" b="1" i="1" dirty="0" smtClean="0">
                <a:solidFill>
                  <a:srgbClr val="000000"/>
                </a:solidFill>
                <a:latin typeface="Calibri" charset="0"/>
              </a:rPr>
              <a:t>Languages known:</a:t>
            </a:r>
            <a:r>
              <a:rPr lang="en-AU" sz="1100" i="1" dirty="0" smtClean="0">
                <a:solidFill>
                  <a:srgbClr val="000000"/>
                </a:solidFill>
                <a:latin typeface="Calibri" charset="0"/>
              </a:rPr>
              <a:t> </a:t>
            </a:r>
          </a:p>
          <a:p>
            <a:r>
              <a:rPr lang="en-AU" sz="1100" dirty="0" smtClean="0">
                <a:solidFill>
                  <a:srgbClr val="000000"/>
                </a:solidFill>
                <a:latin typeface="Calibri" charset="0"/>
              </a:rPr>
              <a:t>English, French</a:t>
            </a:r>
            <a:endParaRPr lang="en-AU" sz="11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02" name="Rectangle 64"/>
          <p:cNvSpPr>
            <a:spLocks noChangeArrowheads="1"/>
          </p:cNvSpPr>
          <p:nvPr/>
        </p:nvSpPr>
        <p:spPr bwMode="auto">
          <a:xfrm>
            <a:off x="2352302" y="1752600"/>
            <a:ext cx="1521197" cy="288032"/>
          </a:xfrm>
          <a:prstGeom prst="rect">
            <a:avLst/>
          </a:prstGeom>
          <a:solidFill>
            <a:schemeClr val="bg1"/>
          </a:solidFill>
          <a:ln/>
          <a:effectLst/>
          <a:ex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r>
              <a:rPr lang="en-AU" sz="2000" b="1" dirty="0" smtClean="0">
                <a:solidFill>
                  <a:srgbClr val="000000"/>
                </a:solidFill>
                <a:latin typeface="Calibri" charset="0"/>
              </a:rPr>
              <a:t>&lt;Display Name&gt;</a:t>
            </a:r>
            <a:endParaRPr lang="en-AU" sz="2000" b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50" name="Rectangle 64"/>
          <p:cNvSpPr>
            <a:spLocks noChangeArrowheads="1"/>
          </p:cNvSpPr>
          <p:nvPr/>
        </p:nvSpPr>
        <p:spPr bwMode="auto">
          <a:xfrm>
            <a:off x="2352302" y="2183983"/>
            <a:ext cx="1067172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/>
            <a:r>
              <a:rPr lang="en-AU" sz="1100" dirty="0" smtClean="0">
                <a:solidFill>
                  <a:srgbClr val="000000"/>
                </a:solidFill>
                <a:latin typeface="Calibri" charset="0"/>
              </a:rPr>
              <a:t>Invite to Contest</a:t>
            </a:r>
            <a:endParaRPr lang="en-AU" sz="1100" dirty="0">
              <a:solidFill>
                <a:srgbClr val="000000"/>
              </a:solidFill>
              <a:latin typeface="Calibri" charset="0"/>
            </a:endParaRPr>
          </a:p>
        </p:txBody>
      </p:sp>
      <p:pic>
        <p:nvPicPr>
          <p:cNvPr id="58" name="Picture 57" descr="R0030_Black_Onyx_1-500x500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38" y="1752599"/>
            <a:ext cx="2058564" cy="205856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63" name="Rectangle 64"/>
          <p:cNvSpPr>
            <a:spLocks noChangeArrowheads="1"/>
          </p:cNvSpPr>
          <p:nvPr/>
        </p:nvSpPr>
        <p:spPr bwMode="auto">
          <a:xfrm>
            <a:off x="3600448" y="2183566"/>
            <a:ext cx="1067172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/>
            <a:r>
              <a:rPr lang="en-AU" sz="1100" dirty="0" smtClean="0">
                <a:solidFill>
                  <a:srgbClr val="000000"/>
                </a:solidFill>
                <a:latin typeface="Calibri" charset="0"/>
              </a:rPr>
              <a:t>Send a message</a:t>
            </a:r>
            <a:endParaRPr lang="en-AU" sz="11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64" name="Line 66"/>
          <p:cNvSpPr>
            <a:spLocks noChangeShapeType="1"/>
          </p:cNvSpPr>
          <p:nvPr/>
        </p:nvSpPr>
        <p:spPr bwMode="auto">
          <a:xfrm>
            <a:off x="204838" y="4423172"/>
            <a:ext cx="8723262" cy="0"/>
          </a:xfrm>
          <a:prstGeom prst="line">
            <a:avLst/>
          </a:prstGeom>
          <a:noFill/>
          <a:ln w="3175" cmpd="sng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" name="Trapezoid 65"/>
          <p:cNvSpPr/>
          <p:nvPr/>
        </p:nvSpPr>
        <p:spPr>
          <a:xfrm>
            <a:off x="204838" y="4135140"/>
            <a:ext cx="1154062" cy="288032"/>
          </a:xfrm>
          <a:prstGeom prst="trapezoid">
            <a:avLst/>
          </a:prstGeom>
          <a:solidFill>
            <a:srgbClr val="D9D9D9"/>
          </a:solidFill>
          <a:ln w="3175" cmpd="sng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0000"/>
                </a:solidFill>
                <a:latin typeface="Calibri"/>
                <a:cs typeface="Calibri"/>
              </a:rPr>
              <a:t>MY PORTFOLIO</a:t>
            </a:r>
            <a:endParaRPr lang="en-US" sz="9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68" name="Picture 67" descr="R0030_Black_Onyx_1-500x500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38" y="4643512"/>
            <a:ext cx="1584176" cy="158417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69" name="Picture 68" descr="R0042_Peridot_2-500x500.jp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encilGrayscale trans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530" y="4643512"/>
            <a:ext cx="1584176" cy="1584176"/>
          </a:xfrm>
          <a:prstGeom prst="rect">
            <a:avLst/>
          </a:prstGeom>
          <a:ln>
            <a:solidFill>
              <a:srgbClr val="D9D9D9"/>
            </a:solidFill>
          </a:ln>
        </p:spPr>
      </p:pic>
      <p:pic>
        <p:nvPicPr>
          <p:cNvPr id="70" name="Picture 69" descr="R0073_Amethyst_Citrine_Peridot_Garnet_1-500x500.jp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encilGrayscale trans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948" y="4618112"/>
            <a:ext cx="1584176" cy="1584176"/>
          </a:xfrm>
          <a:prstGeom prst="rect">
            <a:avLst/>
          </a:prstGeom>
          <a:ln>
            <a:solidFill>
              <a:srgbClr val="D9D9D9"/>
            </a:solidFill>
          </a:ln>
        </p:spPr>
      </p:pic>
      <p:pic>
        <p:nvPicPr>
          <p:cNvPr id="76" name="Picture 75" descr="R0043_Black_Onyx__Blue_Topaz_Amethyst_1-500x500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5557317" y="4643512"/>
            <a:ext cx="1584176" cy="1584176"/>
          </a:xfrm>
          <a:prstGeom prst="rect">
            <a:avLst/>
          </a:prstGeom>
          <a:ln>
            <a:solidFill>
              <a:srgbClr val="D9D9D9"/>
            </a:solidFill>
          </a:ln>
        </p:spPr>
      </p:pic>
      <p:pic>
        <p:nvPicPr>
          <p:cNvPr id="88" name="Picture 87" descr="R0073_Amethyst_Citrine_Peridot_Garnet_1-500x500.jp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encilGrayscale trans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524" y="4618112"/>
            <a:ext cx="1584176" cy="1584176"/>
          </a:xfrm>
          <a:prstGeom prst="rect">
            <a:avLst/>
          </a:prstGeom>
          <a:ln>
            <a:solidFill>
              <a:srgbClr val="D9D9D9"/>
            </a:solidFill>
          </a:ln>
        </p:spPr>
      </p:pic>
    </p:spTree>
    <p:extLst>
      <p:ext uri="{BB962C8B-B14F-4D97-AF65-F5344CB8AC3E}">
        <p14:creationId xmlns:p14="http://schemas.microsoft.com/office/powerpoint/2010/main" val="3858457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Rectangle 5"/>
          <p:cNvSpPr>
            <a:spLocks noChangeArrowheads="1"/>
          </p:cNvSpPr>
          <p:nvPr/>
        </p:nvSpPr>
        <p:spPr bwMode="auto">
          <a:xfrm>
            <a:off x="142875" y="1134554"/>
            <a:ext cx="8677275" cy="2714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/>
          <a:lstStyle/>
          <a:p>
            <a:pPr algn="ctr">
              <a:defRPr/>
            </a:pPr>
            <a:r>
              <a:rPr lang="en-AU" sz="800" b="1" dirty="0">
                <a:solidFill>
                  <a:schemeClr val="tx1"/>
                </a:solidFill>
                <a:latin typeface="Trajan Pro"/>
                <a:cs typeface="Trajan Pro"/>
              </a:rPr>
              <a:t>PENDANTS    |    NECKLACES    |    EARRINGS     |    RINGS     |    BRACELETS    |    STUDS    |    WEDDING     |  </a:t>
            </a:r>
            <a:r>
              <a:rPr lang="en-AU" sz="800" b="1" dirty="0" smtClean="0">
                <a:solidFill>
                  <a:schemeClr val="tx1"/>
                </a:solidFill>
                <a:latin typeface="Trajan Pro"/>
                <a:cs typeface="Trajan Pro"/>
              </a:rPr>
              <a:t>DESIGN YOUR OWN   |   GIFTS     </a:t>
            </a:r>
            <a:r>
              <a:rPr lang="en-AU" sz="800" b="1" dirty="0">
                <a:solidFill>
                  <a:schemeClr val="tx1"/>
                </a:solidFill>
                <a:latin typeface="Trajan Pro"/>
                <a:cs typeface="Trajan Pro"/>
              </a:rPr>
              <a:t>|     BLOG</a:t>
            </a:r>
          </a:p>
        </p:txBody>
      </p:sp>
      <p:sp>
        <p:nvSpPr>
          <p:cNvPr id="151" name="AutoShape 7"/>
          <p:cNvSpPr>
            <a:spLocks noChangeArrowheads="1"/>
          </p:cNvSpPr>
          <p:nvPr/>
        </p:nvSpPr>
        <p:spPr bwMode="auto">
          <a:xfrm>
            <a:off x="6372225" y="634082"/>
            <a:ext cx="2376488" cy="2159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BFBFBF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en-AU" sz="1050" dirty="0">
                <a:solidFill>
                  <a:srgbClr val="5F5F5F"/>
                </a:solidFill>
                <a:latin typeface="Candara" pitchFamily="34" charset="0"/>
                <a:ea typeface="+mn-ea"/>
                <a:cs typeface="Arial" charset="0"/>
              </a:rPr>
              <a:t>search</a:t>
            </a:r>
          </a:p>
        </p:txBody>
      </p:sp>
      <p:sp>
        <p:nvSpPr>
          <p:cNvPr id="152" name="AutoShape 8"/>
          <p:cNvSpPr>
            <a:spLocks noChangeArrowheads="1"/>
          </p:cNvSpPr>
          <p:nvPr/>
        </p:nvSpPr>
        <p:spPr bwMode="auto">
          <a:xfrm>
            <a:off x="8461375" y="634082"/>
            <a:ext cx="287338" cy="215900"/>
          </a:xfrm>
          <a:prstGeom prst="roundRect">
            <a:avLst>
              <a:gd name="adj" fmla="val 16667"/>
            </a:avLst>
          </a:pr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AU" sz="1050" dirty="0">
                <a:solidFill>
                  <a:srgbClr val="4D4D4D"/>
                </a:solidFill>
                <a:latin typeface="Candara" pitchFamily="34" charset="0"/>
                <a:ea typeface="+mn-ea"/>
                <a:cs typeface="Arial" charset="0"/>
              </a:rPr>
              <a:t>Go</a:t>
            </a:r>
          </a:p>
        </p:txBody>
      </p:sp>
      <p:sp>
        <p:nvSpPr>
          <p:cNvPr id="24593" name="AutoShape 7"/>
          <p:cNvSpPr>
            <a:spLocks noChangeArrowheads="1"/>
          </p:cNvSpPr>
          <p:nvPr/>
        </p:nvSpPr>
        <p:spPr bwMode="auto">
          <a:xfrm>
            <a:off x="6338888" y="44450"/>
            <a:ext cx="2376487" cy="215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rIns="0"/>
          <a:lstStyle/>
          <a:p>
            <a:pPr algn="r"/>
            <a:r>
              <a:rPr lang="en-AU" sz="1100" dirty="0"/>
              <a:t>Login/Register Now | My Cart</a:t>
            </a:r>
          </a:p>
        </p:txBody>
      </p:sp>
      <p:sp>
        <p:nvSpPr>
          <p:cNvPr id="24612" name="TextBox 213"/>
          <p:cNvSpPr txBox="1">
            <a:spLocks noChangeArrowheads="1"/>
          </p:cNvSpPr>
          <p:nvPr/>
        </p:nvSpPr>
        <p:spPr bwMode="auto">
          <a:xfrm>
            <a:off x="3060625" y="-27384"/>
            <a:ext cx="230346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200" b="1" dirty="0">
                <a:solidFill>
                  <a:srgbClr val="000000"/>
                </a:solidFill>
              </a:rPr>
              <a:t>Live Chat | Call 1800 873 767</a:t>
            </a:r>
          </a:p>
        </p:txBody>
      </p:sp>
      <p:pic>
        <p:nvPicPr>
          <p:cNvPr id="5" name="Picture 4" descr="gemtresor-blue-notbold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72" t="79381" b="10653"/>
          <a:stretch/>
        </p:blipFill>
        <p:spPr>
          <a:xfrm>
            <a:off x="35496" y="332656"/>
            <a:ext cx="4058757" cy="648072"/>
          </a:xfrm>
          <a:prstGeom prst="rect">
            <a:avLst/>
          </a:prstGeom>
        </p:spPr>
      </p:pic>
      <p:sp>
        <p:nvSpPr>
          <p:cNvPr id="102" name="Rectangle 64"/>
          <p:cNvSpPr>
            <a:spLocks noChangeArrowheads="1"/>
          </p:cNvSpPr>
          <p:nvPr/>
        </p:nvSpPr>
        <p:spPr bwMode="auto">
          <a:xfrm>
            <a:off x="399133" y="4064000"/>
            <a:ext cx="1521197" cy="288032"/>
          </a:xfrm>
          <a:prstGeom prst="rect">
            <a:avLst/>
          </a:prstGeom>
          <a:solidFill>
            <a:schemeClr val="bg1"/>
          </a:solidFill>
          <a:ln/>
          <a:effectLst/>
          <a:ex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r>
              <a:rPr lang="en-AU" sz="2000" b="1" dirty="0" smtClean="0">
                <a:solidFill>
                  <a:srgbClr val="000000"/>
                </a:solidFill>
                <a:latin typeface="Calibri" charset="0"/>
              </a:rPr>
              <a:t>&lt;Display Name&gt;</a:t>
            </a:r>
            <a:endParaRPr lang="en-AU" sz="2000" b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50" name="Rectangle 64"/>
          <p:cNvSpPr>
            <a:spLocks noChangeArrowheads="1"/>
          </p:cNvSpPr>
          <p:nvPr/>
        </p:nvSpPr>
        <p:spPr bwMode="auto">
          <a:xfrm>
            <a:off x="142875" y="1451914"/>
            <a:ext cx="1067172" cy="288032"/>
          </a:xfrm>
          <a:prstGeom prst="rect">
            <a:avLst/>
          </a:prstGeom>
          <a:noFill/>
          <a:ln>
            <a:noFill/>
          </a:ln>
          <a:effectLst/>
          <a:ex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r>
              <a:rPr lang="en-AU" sz="1100" dirty="0" smtClean="0">
                <a:solidFill>
                  <a:srgbClr val="000000"/>
                </a:solidFill>
                <a:latin typeface="Calibri" charset="0"/>
              </a:rPr>
              <a:t>MEET OUR DESIGNERS</a:t>
            </a:r>
            <a:endParaRPr lang="en-AU" sz="1100" dirty="0">
              <a:solidFill>
                <a:srgbClr val="000000"/>
              </a:solidFill>
              <a:latin typeface="Calibri" charset="0"/>
            </a:endParaRPr>
          </a:p>
        </p:txBody>
      </p:sp>
      <p:pic>
        <p:nvPicPr>
          <p:cNvPr id="58" name="Picture 57" descr="R0030_Black_Onyx_1-500x500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38" y="1904999"/>
            <a:ext cx="2058564" cy="205856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sp>
        <p:nvSpPr>
          <p:cNvPr id="64" name="Line 66"/>
          <p:cNvSpPr>
            <a:spLocks noChangeShapeType="1"/>
          </p:cNvSpPr>
          <p:nvPr/>
        </p:nvSpPr>
        <p:spPr bwMode="auto">
          <a:xfrm>
            <a:off x="142875" y="1778000"/>
            <a:ext cx="8723262" cy="0"/>
          </a:xfrm>
          <a:prstGeom prst="line">
            <a:avLst/>
          </a:prstGeom>
          <a:noFill/>
          <a:ln w="3175" cmpd="sng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9" name="Picture 68" descr="R0042_Peridot_2-500x500.jp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encilGrayscale trans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318" y="1904999"/>
            <a:ext cx="2058564" cy="205856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pic>
        <p:nvPicPr>
          <p:cNvPr id="70" name="Picture 69" descr="R0073_Amethyst_Citrine_Peridot_Garnet_1-500x500.jp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encilGrayscale trans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648" y="1904999"/>
            <a:ext cx="2058564" cy="205856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pic>
        <p:nvPicPr>
          <p:cNvPr id="76" name="Picture 75" descr="R0043_Black_Onyx__Blue_Topaz_Amethyst_1-500x500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6776517" y="1904999"/>
            <a:ext cx="2058564" cy="2058564"/>
          </a:xfrm>
          <a:prstGeom prst="rect">
            <a:avLst/>
          </a:prstGeom>
          <a:ln>
            <a:solidFill>
              <a:srgbClr val="D9D9D9"/>
            </a:solidFill>
          </a:ln>
        </p:spPr>
      </p:pic>
      <p:sp>
        <p:nvSpPr>
          <p:cNvPr id="20" name="Rectangle 64"/>
          <p:cNvSpPr>
            <a:spLocks noChangeArrowheads="1"/>
          </p:cNvSpPr>
          <p:nvPr/>
        </p:nvSpPr>
        <p:spPr bwMode="auto">
          <a:xfrm>
            <a:off x="2602085" y="4072384"/>
            <a:ext cx="1521197" cy="288032"/>
          </a:xfrm>
          <a:prstGeom prst="rect">
            <a:avLst/>
          </a:prstGeom>
          <a:solidFill>
            <a:schemeClr val="bg1"/>
          </a:solidFill>
          <a:ln/>
          <a:effectLst/>
          <a:ex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r>
              <a:rPr lang="en-AU" sz="2000" b="1" dirty="0" smtClean="0">
                <a:solidFill>
                  <a:srgbClr val="000000"/>
                </a:solidFill>
                <a:latin typeface="Calibri" charset="0"/>
              </a:rPr>
              <a:t>&lt;Display Name&gt;</a:t>
            </a:r>
            <a:endParaRPr lang="en-AU" sz="2000" b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6" name="Rectangle 64"/>
          <p:cNvSpPr>
            <a:spLocks noChangeArrowheads="1"/>
          </p:cNvSpPr>
          <p:nvPr/>
        </p:nvSpPr>
        <p:spPr bwMode="auto">
          <a:xfrm>
            <a:off x="4849015" y="4064000"/>
            <a:ext cx="1521197" cy="288032"/>
          </a:xfrm>
          <a:prstGeom prst="rect">
            <a:avLst/>
          </a:prstGeom>
          <a:solidFill>
            <a:schemeClr val="bg1"/>
          </a:solidFill>
          <a:ln/>
          <a:effectLst/>
          <a:ex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r>
              <a:rPr lang="en-AU" sz="2000" b="1" dirty="0" smtClean="0">
                <a:solidFill>
                  <a:srgbClr val="000000"/>
                </a:solidFill>
                <a:latin typeface="Calibri" charset="0"/>
              </a:rPr>
              <a:t>&lt;Display Name&gt;</a:t>
            </a:r>
            <a:endParaRPr lang="en-AU" sz="2000" b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7" name="Rectangle 64"/>
          <p:cNvSpPr>
            <a:spLocks noChangeArrowheads="1"/>
          </p:cNvSpPr>
          <p:nvPr/>
        </p:nvSpPr>
        <p:spPr bwMode="auto">
          <a:xfrm>
            <a:off x="6922290" y="4072384"/>
            <a:ext cx="1521197" cy="288032"/>
          </a:xfrm>
          <a:prstGeom prst="rect">
            <a:avLst/>
          </a:prstGeom>
          <a:solidFill>
            <a:schemeClr val="bg1"/>
          </a:solidFill>
          <a:ln/>
          <a:effectLst/>
          <a:ex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r>
              <a:rPr lang="en-AU" sz="2000" b="1" dirty="0" smtClean="0">
                <a:solidFill>
                  <a:srgbClr val="000000"/>
                </a:solidFill>
                <a:latin typeface="Calibri" charset="0"/>
              </a:rPr>
              <a:t>&lt;Display Name&gt;</a:t>
            </a:r>
            <a:endParaRPr lang="en-AU" sz="2000" b="1" dirty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695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1070</TotalTime>
  <Words>171</Words>
  <Application>Microsoft Macintosh PowerPoint</Application>
  <PresentationFormat>On-screen Show (4:3)</PresentationFormat>
  <Paragraphs>26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Payal Maheshwari</dc:creator>
  <cp:lastModifiedBy>Sundeep Maheshwari</cp:lastModifiedBy>
  <cp:revision>48</cp:revision>
  <dcterms:created xsi:type="dcterms:W3CDTF">2012-12-14T14:15:31Z</dcterms:created>
  <dcterms:modified xsi:type="dcterms:W3CDTF">2013-10-07T05:43:18Z</dcterms:modified>
</cp:coreProperties>
</file>